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3" r:id="rId2"/>
    <p:sldId id="271" r:id="rId3"/>
    <p:sldId id="257" r:id="rId4"/>
    <p:sldId id="258" r:id="rId5"/>
    <p:sldId id="259" r:id="rId6"/>
    <p:sldId id="261" r:id="rId7"/>
    <p:sldId id="262" r:id="rId8"/>
    <p:sldId id="265" r:id="rId9"/>
    <p:sldId id="1051" r:id="rId10"/>
    <p:sldId id="104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1"/>
    <a:srgbClr val="016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0C53A-0FCB-4E49-9353-C9E669BECCB6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B7366-0721-454A-86B3-A4B9AFF977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62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3AD8-0372-F50D-FEEA-CDA67C6D1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0A6E5-1A2A-C7A9-B85C-918218FA4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92FB-19A1-7259-4FFD-62EA73A1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E1CF-C985-C573-6B3E-9314A319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9F96C-C697-B04F-8DBD-F3F2C33E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95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44C9-0420-8980-C6F6-F1CDF61B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2611-51C8-C9E8-294D-76109701C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D0B0-08D8-D65F-7168-74E8D943C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2F270-EC0A-9575-972C-52E17CBC3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74D16-F354-1E8A-949B-F86E40DA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47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EDD44-A5E1-B828-9545-BC3D8EF55B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0560E-1A57-E681-604C-FB43960E7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A4333-FB91-F0C1-4238-D7549B3C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69A27-968C-EDC2-9B25-F2A813C2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1CBB8-1C83-4513-4FE0-28CD5CC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95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C60C-BA61-DEBF-854C-87221C54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CFCA-810D-F80A-4747-004EAB9D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FF955-982A-E77D-B722-1AEE45B9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6E453-3324-F455-70BB-E4D518C6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3EA11-F6CD-CEC6-AC93-E034E5A9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17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0F7C-9468-1674-E2FF-51CE509E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73AD6-6400-A89D-2A63-DAD3C7380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E732-10D6-6E04-28A7-EA0BA3E2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CB5E4-D9E5-08BB-346C-4B502AFF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C4813-B345-2AB1-2789-03B80FD2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12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E73B-35CF-75EC-8CD5-6E265C6D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11C4-E982-A383-7975-25321CD9E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91E37-B504-AC62-C2C7-84B93CE8A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3146E-53C9-8675-B016-A5A06E95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E8855-4A58-1061-5F17-6425965D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4C8A4-C2D7-B4F5-4576-86C671A0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73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4395-5CD5-77D1-17D7-0430F8CF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E67F4-6A7B-A69A-5D5B-401467729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46E8A-B12B-75FF-C078-2EDF971F9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4FEF49-1D1F-0F83-CE02-A5F81FA8F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1D8DA-D159-4613-118D-B8C99B62E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66905-A02B-ED0F-932D-E7790E87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14293-7794-64CD-9F00-97ADEC75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F64DCE-CB08-7B4B-B443-F7783E6F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5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A0E9-A433-B461-197F-082C2A6C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EE2F1-FC2C-55BC-83BC-38E00705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661AB-7458-B0F2-0E41-312E1039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50FAC-A05B-E112-2036-64FA0763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3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718CF-A4E4-9856-DCD4-DF389FB7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26059-1D2E-95C3-C959-6C1B36DE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F4C64-3A6B-E13D-A761-81E0B6E7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47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98DF-4F4F-C8C3-9874-7F9A5F6A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FBC2-BEF8-43C7-5703-9E155B1E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BAD6B-161F-44AD-D54A-EA5E8D34C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7751D-08C2-A4A2-FFF8-2EB33E76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CA925-EF51-D580-F627-ACB1B6B2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E63F6-AA9A-050E-BEA6-1D305006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69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2A27-3CDF-6586-D375-3CD5AB9C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1DBEEB-5CF0-36DC-9D0B-B7FA74A07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52CB-D484-BC6D-96A4-72D25D508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AFB40-E607-6822-D32F-1C44FF7D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23D57-4220-3FE3-2EE4-CDD9F422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71F3-8901-26B6-E408-9309B43E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7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2D5C7-D1D2-CBA9-9C9C-0CA918C7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96BD1-A595-B4A3-218E-5A4CADD6E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ED9BD-6E4E-9198-A46A-9F86373B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C7DAC-FB4C-4283-AD81-754822711A4F}" type="datetimeFigureOut">
              <a:rPr lang="en-IN" smtClean="0"/>
              <a:t>21-02-2024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B1C38-7FDB-5BDE-A59D-C4DCFC9FD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CBB79-8AA7-E57C-0CE5-61B77DCB3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63FC6-2276-420F-8CA5-F8306AFCF5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F753BFB-841A-5EAD-B31F-5F8AEE811726}"/>
              </a:ext>
            </a:extLst>
          </p:cNvPr>
          <p:cNvGrpSpPr/>
          <p:nvPr/>
        </p:nvGrpSpPr>
        <p:grpSpPr>
          <a:xfrm>
            <a:off x="5574346" y="2743201"/>
            <a:ext cx="6412375" cy="3543511"/>
            <a:chOff x="5654714" y="527562"/>
            <a:chExt cx="6412375" cy="335127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8D32B29-D6EA-D2F5-40A0-DBB82F51B76C}"/>
                </a:ext>
              </a:extLst>
            </p:cNvPr>
            <p:cNvGrpSpPr/>
            <p:nvPr/>
          </p:nvGrpSpPr>
          <p:grpSpPr>
            <a:xfrm>
              <a:off x="5654714" y="527562"/>
              <a:ext cx="6412375" cy="1766871"/>
              <a:chOff x="5654714" y="527562"/>
              <a:chExt cx="6412375" cy="176687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F5C78D7-C4AC-4FF7-F9A5-60C3D394DE97}"/>
                  </a:ext>
                </a:extLst>
              </p:cNvPr>
              <p:cNvSpPr/>
              <p:nvPr/>
            </p:nvSpPr>
            <p:spPr>
              <a:xfrm>
                <a:off x="5654714" y="527562"/>
                <a:ext cx="6412375" cy="17668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7DA1A0-2DE8-0178-97B2-672AB6FAF50F}"/>
                  </a:ext>
                </a:extLst>
              </p:cNvPr>
              <p:cNvSpPr txBox="1"/>
              <p:nvPr/>
            </p:nvSpPr>
            <p:spPr>
              <a:xfrm>
                <a:off x="5830827" y="1113698"/>
                <a:ext cx="6060148" cy="494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WELCOME TO NAAC PEER TEAM 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ED6E535-CE54-CA23-9EDF-050510C58859}"/>
                </a:ext>
              </a:extLst>
            </p:cNvPr>
            <p:cNvSpPr/>
            <p:nvPr/>
          </p:nvSpPr>
          <p:spPr>
            <a:xfrm>
              <a:off x="6179674" y="3163827"/>
              <a:ext cx="715009" cy="7150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793173A-9C50-B74D-8387-E2E9E2B35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441" y="0"/>
            <a:ext cx="43206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CDF7C3-670E-B441-D55B-FE4D18499FBA}"/>
              </a:ext>
            </a:extLst>
          </p:cNvPr>
          <p:cNvSpPr/>
          <p:nvPr/>
        </p:nvSpPr>
        <p:spPr>
          <a:xfrm>
            <a:off x="4281714" y="0"/>
            <a:ext cx="1117600" cy="68579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2470F-7EEA-5551-E344-857234A4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7" y="468128"/>
            <a:ext cx="1821093" cy="1821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90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022012-F0A4-EAD0-5433-F3D20941C3F8}"/>
              </a:ext>
            </a:extLst>
          </p:cNvPr>
          <p:cNvSpPr txBox="1"/>
          <p:nvPr/>
        </p:nvSpPr>
        <p:spPr>
          <a:xfrm>
            <a:off x="2012349" y="5075763"/>
            <a:ext cx="8872151" cy="92333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itchFamily="2" charset="0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61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9="http://schemas.microsoft.com/office/powerpoint/2015/09/main" xmlns:p15="http://schemas.microsoft.com/office/powerpoint/2012/main" xmlns:a14="http://schemas.microsoft.com/office/drawing/2010/main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323670A-4DF3-217C-E0B1-83D573509F11}"/>
              </a:ext>
            </a:extLst>
          </p:cNvPr>
          <p:cNvGrpSpPr/>
          <p:nvPr/>
        </p:nvGrpSpPr>
        <p:grpSpPr>
          <a:xfrm>
            <a:off x="6496879" y="2440897"/>
            <a:ext cx="5540792" cy="2443619"/>
            <a:chOff x="6496879" y="2644170"/>
            <a:chExt cx="5528846" cy="18069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58D486-2562-25D0-045A-CBC0EED3987D}"/>
                </a:ext>
              </a:extLst>
            </p:cNvPr>
            <p:cNvSpPr txBox="1"/>
            <p:nvPr/>
          </p:nvSpPr>
          <p:spPr>
            <a:xfrm>
              <a:off x="6496879" y="2644170"/>
              <a:ext cx="5528846" cy="1433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chemeClr val="accent2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THE </a:t>
              </a:r>
            </a:p>
            <a:p>
              <a:r>
                <a:rPr lang="en-US" sz="6000" b="1" dirty="0">
                  <a:solidFill>
                    <a:schemeClr val="accent2"/>
                  </a:solidFill>
                  <a:latin typeface="Mongolian Baiti" panose="03000500000000000000" pitchFamily="66" charset="0"/>
                  <a:cs typeface="Mongolian Baiti" panose="03000500000000000000" pitchFamily="66" charset="0"/>
                </a:rPr>
                <a:t>TRANSLATOR</a:t>
              </a:r>
              <a:endParaRPr lang="en-IN" sz="6000" b="1" dirty="0">
                <a:solidFill>
                  <a:schemeClr val="accent2"/>
                </a:solidFill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BD7B9-4BAA-08DA-91E4-085EB5B9FF01}"/>
                </a:ext>
              </a:extLst>
            </p:cNvPr>
            <p:cNvSpPr txBox="1"/>
            <p:nvPr/>
          </p:nvSpPr>
          <p:spPr>
            <a:xfrm>
              <a:off x="6496879" y="4189489"/>
              <a:ext cx="51435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  <p:pic>
        <p:nvPicPr>
          <p:cNvPr id="3" name="Picture 2" descr="A sphere with many flags&#10;&#10;Description automatically generated">
            <a:extLst>
              <a:ext uri="{FF2B5EF4-FFF2-40B4-BE49-F238E27FC236}">
                <a16:creationId xmlns:a16="http://schemas.microsoft.com/office/drawing/2014/main" id="{13E44731-1977-8C3F-B995-5CF82DDC4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89" y="1290962"/>
            <a:ext cx="4504678" cy="45046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1F9E0F-1A1F-2C14-8B4F-C3CA17F16793}"/>
              </a:ext>
            </a:extLst>
          </p:cNvPr>
          <p:cNvGrpSpPr/>
          <p:nvPr/>
        </p:nvGrpSpPr>
        <p:grpSpPr>
          <a:xfrm>
            <a:off x="551621" y="933144"/>
            <a:ext cx="1356816" cy="809554"/>
            <a:chOff x="952500" y="1461025"/>
            <a:chExt cx="1356816" cy="809554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A0AD781-82D2-93E5-552C-133A7B18EE31}"/>
                </a:ext>
              </a:extLst>
            </p:cNvPr>
            <p:cNvSpPr/>
            <p:nvPr/>
          </p:nvSpPr>
          <p:spPr>
            <a:xfrm>
              <a:off x="952500" y="1461025"/>
              <a:ext cx="1356816" cy="809554"/>
            </a:xfrm>
            <a:prstGeom prst="wedgeRoundRectCallout">
              <a:avLst>
                <a:gd name="adj1" fmla="val 52701"/>
                <a:gd name="adj2" fmla="val 9538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746D24-E48A-CD56-D4A9-B1BDBABA8DB7}"/>
                </a:ext>
              </a:extLst>
            </p:cNvPr>
            <p:cNvSpPr txBox="1"/>
            <p:nvPr/>
          </p:nvSpPr>
          <p:spPr>
            <a:xfrm>
              <a:off x="1233203" y="1665747"/>
              <a:ext cx="795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itchFamily="2" charset="0"/>
                </a:rPr>
                <a:t>Hola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82151D-B8E9-8832-94F7-7C55232E437C}"/>
              </a:ext>
            </a:extLst>
          </p:cNvPr>
          <p:cNvGrpSpPr/>
          <p:nvPr/>
        </p:nvGrpSpPr>
        <p:grpSpPr>
          <a:xfrm>
            <a:off x="4867143" y="2820950"/>
            <a:ext cx="1356816" cy="809554"/>
            <a:chOff x="4879535" y="2009695"/>
            <a:chExt cx="1356816" cy="809554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18AE67CA-BC74-D9E1-70E3-F78EB71B1743}"/>
                </a:ext>
              </a:extLst>
            </p:cNvPr>
            <p:cNvSpPr/>
            <p:nvPr/>
          </p:nvSpPr>
          <p:spPr>
            <a:xfrm>
              <a:off x="4879535" y="2009695"/>
              <a:ext cx="1356816" cy="809554"/>
            </a:xfrm>
            <a:prstGeom prst="wedgeRoundRectCallout">
              <a:avLst>
                <a:gd name="adj1" fmla="val -62429"/>
                <a:gd name="adj2" fmla="val 109507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AA7DA1-BE3A-9060-1527-7979E40965DD}"/>
                </a:ext>
              </a:extLst>
            </p:cNvPr>
            <p:cNvSpPr txBox="1"/>
            <p:nvPr/>
          </p:nvSpPr>
          <p:spPr>
            <a:xfrm>
              <a:off x="5120163" y="2214417"/>
              <a:ext cx="8755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itchFamily="2" charset="0"/>
                </a:rPr>
                <a:t>Hello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endParaRPr>
            </a:p>
          </p:txBody>
        </p:sp>
      </p:grp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B16E7FE-22F4-266C-42E4-4C1DB8E08696}"/>
              </a:ext>
            </a:extLst>
          </p:cNvPr>
          <p:cNvSpPr/>
          <p:nvPr/>
        </p:nvSpPr>
        <p:spPr>
          <a:xfrm>
            <a:off x="3763347" y="784237"/>
            <a:ext cx="1356816" cy="809554"/>
          </a:xfrm>
          <a:prstGeom prst="wedgeRoundRectCallout">
            <a:avLst>
              <a:gd name="adj1" fmla="val -37625"/>
              <a:gd name="adj2" fmla="val 13853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C6F93-3F89-9CB6-E8FD-A70162A48444}"/>
              </a:ext>
            </a:extLst>
          </p:cNvPr>
          <p:cNvSpPr txBox="1"/>
          <p:nvPr/>
        </p:nvSpPr>
        <p:spPr>
          <a:xfrm>
            <a:off x="3811615" y="988959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Bonjour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3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65859F-AB1B-4F4B-23C5-D4C0047D6EA6}"/>
              </a:ext>
            </a:extLst>
          </p:cNvPr>
          <p:cNvSpPr/>
          <p:nvPr/>
        </p:nvSpPr>
        <p:spPr>
          <a:xfrm>
            <a:off x="0" y="0"/>
            <a:ext cx="3309258" cy="29754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E06BE-5D30-BB13-265B-BFBFBAFDB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7979"/>
          <a:stretch/>
        </p:blipFill>
        <p:spPr>
          <a:xfrm>
            <a:off x="581099" y="1624477"/>
            <a:ext cx="5201674" cy="4961518"/>
          </a:xfrm>
          <a:prstGeom prst="round2SameRect">
            <a:avLst>
              <a:gd name="adj1" fmla="val 7459"/>
              <a:gd name="adj2" fmla="val 0"/>
            </a:avLst>
          </a:prstGeom>
          <a:ln w="381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CDD8A4-B28B-A540-D517-397901862063}"/>
              </a:ext>
            </a:extLst>
          </p:cNvPr>
          <p:cNvGrpSpPr/>
          <p:nvPr/>
        </p:nvGrpSpPr>
        <p:grpSpPr>
          <a:xfrm>
            <a:off x="6875293" y="1624477"/>
            <a:ext cx="4608286" cy="3923684"/>
            <a:chOff x="6720114" y="1487715"/>
            <a:chExt cx="4608286" cy="39236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8D2D9A-33B4-31A8-72D5-60C58BDA9D2A}"/>
                </a:ext>
              </a:extLst>
            </p:cNvPr>
            <p:cNvSpPr txBox="1"/>
            <p:nvPr/>
          </p:nvSpPr>
          <p:spPr>
            <a:xfrm>
              <a:off x="6720114" y="1487715"/>
              <a:ext cx="31858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i="0" dirty="0">
                  <a:solidFill>
                    <a:schemeClr val="accent2"/>
                  </a:solidFill>
                  <a:effectLst/>
                  <a:latin typeface="Montserrat" pitchFamily="2" charset="0"/>
                </a:rPr>
                <a:t>Introduction</a:t>
              </a:r>
              <a:endParaRPr lang="en-IN" sz="3200" b="1" dirty="0">
                <a:solidFill>
                  <a:schemeClr val="accent2"/>
                </a:solidFill>
                <a:latin typeface="Montserrat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264E7-042E-960C-9EE7-A67B3A8A07EA}"/>
                </a:ext>
              </a:extLst>
            </p:cNvPr>
            <p:cNvSpPr txBox="1"/>
            <p:nvPr/>
          </p:nvSpPr>
          <p:spPr>
            <a:xfrm>
              <a:off x="6720114" y="2142747"/>
              <a:ext cx="4608286" cy="3268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 language translator is a tool or system that converts text or speech from one language into another. It enables communication between people who speak different languages by providing a means to understand and convey information across language barriers.</a:t>
              </a:r>
              <a:endParaRPr lang="en-I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24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F39A8660-8D9A-BF1E-FB6A-979ECF0EC18D}"/>
              </a:ext>
            </a:extLst>
          </p:cNvPr>
          <p:cNvSpPr/>
          <p:nvPr/>
        </p:nvSpPr>
        <p:spPr>
          <a:xfrm flipV="1">
            <a:off x="0" y="0"/>
            <a:ext cx="9613900" cy="25400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BEC49-3790-8BF7-5C4E-D9B5911C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6" r="15076"/>
          <a:stretch/>
        </p:blipFill>
        <p:spPr>
          <a:xfrm>
            <a:off x="6311900" y="1608137"/>
            <a:ext cx="5310648" cy="4276725"/>
          </a:xfrm>
          <a:prstGeom prst="roundRect">
            <a:avLst>
              <a:gd name="adj" fmla="val 7164"/>
            </a:avLst>
          </a:prstGeom>
          <a:ln w="381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1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F79A0-D29B-C5B9-B21E-C9F4B4634752}"/>
              </a:ext>
            </a:extLst>
          </p:cNvPr>
          <p:cNvSpPr txBox="1"/>
          <p:nvPr/>
        </p:nvSpPr>
        <p:spPr>
          <a:xfrm>
            <a:off x="736600" y="977612"/>
            <a:ext cx="4140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itchFamily="2" charset="0"/>
              </a:rPr>
              <a:t>USING MODULES</a:t>
            </a:r>
            <a:endParaRPr lang="en-IN" sz="3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17608-A601-55E5-8180-53118FE517CF}"/>
              </a:ext>
            </a:extLst>
          </p:cNvPr>
          <p:cNvSpPr txBox="1"/>
          <p:nvPr/>
        </p:nvSpPr>
        <p:spPr>
          <a:xfrm>
            <a:off x="736600" y="3048743"/>
            <a:ext cx="5130801" cy="39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the programming language in which the code is written.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python library for creating graphical user interfaces (</a:t>
            </a:r>
            <a:r>
              <a:rPr lang="en-IN" sz="1400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guis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Ttk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sub-module of </a:t>
            </a:r>
            <a:r>
              <a:rPr lang="en-IN" sz="1400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themed widgets.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Googletrans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third-party library for google translate </a:t>
            </a:r>
            <a:r>
              <a:rPr lang="en-IN" sz="1400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integration.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third-party library for text-to-speech conversion.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built-in python module for interacting with the operating system.</a:t>
            </a:r>
          </a:p>
          <a:p>
            <a:pPr marL="28575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 err="1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speech_recognition</a:t>
            </a:r>
            <a:r>
              <a:rPr lang="en-IN" sz="1400" b="1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400" spc="15" dirty="0">
                <a:solidFill>
                  <a:srgbClr val="5F636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third-party library for speech-to-text recognition.</a:t>
            </a: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IN" sz="1400" dirty="0">
              <a:solidFill>
                <a:srgbClr val="5F636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85526C-D6FC-76FF-6EFC-A607E6B57802}"/>
              </a:ext>
            </a:extLst>
          </p:cNvPr>
          <p:cNvSpPr/>
          <p:nvPr/>
        </p:nvSpPr>
        <p:spPr>
          <a:xfrm>
            <a:off x="0" y="0"/>
            <a:ext cx="35941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EF760D-0245-F588-1179-EEF6E6E77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t="33751" r="6785" b="6893"/>
          <a:stretch/>
        </p:blipFill>
        <p:spPr>
          <a:xfrm>
            <a:off x="149005" y="1623721"/>
            <a:ext cx="6400799" cy="3345262"/>
          </a:xfrm>
          <a:custGeom>
            <a:avLst/>
            <a:gdLst>
              <a:gd name="connsiteX0" fmla="*/ 0 w 4787900"/>
              <a:gd name="connsiteY0" fmla="*/ 0 h 4991100"/>
              <a:gd name="connsiteX1" fmla="*/ 3989901 w 4787900"/>
              <a:gd name="connsiteY1" fmla="*/ 0 h 4991100"/>
              <a:gd name="connsiteX2" fmla="*/ 4787900 w 4787900"/>
              <a:gd name="connsiteY2" fmla="*/ 797999 h 4991100"/>
              <a:gd name="connsiteX3" fmla="*/ 4787900 w 4787900"/>
              <a:gd name="connsiteY3" fmla="*/ 4991100 h 4991100"/>
              <a:gd name="connsiteX4" fmla="*/ 0 w 4787900"/>
              <a:gd name="connsiteY4" fmla="*/ 4991100 h 4991100"/>
              <a:gd name="connsiteX5" fmla="*/ 0 w 4787900"/>
              <a:gd name="connsiteY5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7900" h="4991100">
                <a:moveTo>
                  <a:pt x="0" y="0"/>
                </a:moveTo>
                <a:lnTo>
                  <a:pt x="3989901" y="0"/>
                </a:lnTo>
                <a:cubicBezTo>
                  <a:pt x="4430624" y="0"/>
                  <a:pt x="4787900" y="357276"/>
                  <a:pt x="4787900" y="797999"/>
                </a:cubicBezTo>
                <a:lnTo>
                  <a:pt x="4787900" y="4991100"/>
                </a:lnTo>
                <a:lnTo>
                  <a:pt x="0" y="49911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DFBDD-7B4C-5AFD-BD14-DB64761AF1DA}"/>
              </a:ext>
            </a:extLst>
          </p:cNvPr>
          <p:cNvSpPr txBox="1"/>
          <p:nvPr/>
        </p:nvSpPr>
        <p:spPr>
          <a:xfrm>
            <a:off x="8014710" y="870995"/>
            <a:ext cx="4450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 err="1">
                <a:solidFill>
                  <a:schemeClr val="accent2"/>
                </a:solidFill>
                <a:latin typeface="Montserrat" pitchFamily="2" charset="0"/>
              </a:rPr>
              <a:t>gTTs</a:t>
            </a:r>
            <a:endParaRPr lang="en-IN" sz="5400" b="1" dirty="0">
              <a:solidFill>
                <a:schemeClr val="accent2"/>
              </a:solidFill>
              <a:latin typeface="Montserra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84B83-0761-4AC5-6E1F-706F33ADFE51}"/>
              </a:ext>
            </a:extLst>
          </p:cNvPr>
          <p:cNvSpPr txBox="1"/>
          <p:nvPr/>
        </p:nvSpPr>
        <p:spPr>
          <a:xfrm>
            <a:off x="7592007" y="2505670"/>
            <a:ext cx="4450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5400" b="1" dirty="0">
              <a:solidFill>
                <a:schemeClr val="accent2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ACE7A-8C59-1482-84D9-F59393AA48DB}"/>
              </a:ext>
            </a:extLst>
          </p:cNvPr>
          <p:cNvSpPr txBox="1"/>
          <p:nvPr/>
        </p:nvSpPr>
        <p:spPr>
          <a:xfrm>
            <a:off x="7103137" y="2158418"/>
            <a:ext cx="44509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(Google Text-to-Speech) library in Python allows you to convert text into spoken language using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Google's Text-to-Speech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API. With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you can generate speech from text in various languages and save it as an audio file.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4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68481499-A3A6-7431-1D51-104A9334BB4A}"/>
              </a:ext>
            </a:extLst>
          </p:cNvPr>
          <p:cNvSpPr/>
          <p:nvPr/>
        </p:nvSpPr>
        <p:spPr>
          <a:xfrm flipV="1">
            <a:off x="7474857" y="0"/>
            <a:ext cx="3846286" cy="4702629"/>
          </a:xfrm>
          <a:prstGeom prst="round2SameRect">
            <a:avLst>
              <a:gd name="adj1" fmla="val 10406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C84C2-AA7E-74B7-784A-E0AA5CE2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r="7834"/>
          <a:stretch/>
        </p:blipFill>
        <p:spPr>
          <a:xfrm>
            <a:off x="4662307" y="1799771"/>
            <a:ext cx="5625100" cy="3751942"/>
          </a:xfrm>
          <a:prstGeom prst="roundRect">
            <a:avLst>
              <a:gd name="adj" fmla="val 8156"/>
            </a:avLst>
          </a:prstGeom>
          <a:ln w="381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CDE3A8-E4E3-B728-814C-19EEDF6CFC90}"/>
              </a:ext>
            </a:extLst>
          </p:cNvPr>
          <p:cNvGrpSpPr/>
          <p:nvPr/>
        </p:nvGrpSpPr>
        <p:grpSpPr>
          <a:xfrm>
            <a:off x="401309" y="1205635"/>
            <a:ext cx="4758520" cy="4493538"/>
            <a:chOff x="473879" y="1034609"/>
            <a:chExt cx="4758520" cy="44935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F19566-17FD-FE2C-F5DA-7406A3693010}"/>
                </a:ext>
              </a:extLst>
            </p:cNvPr>
            <p:cNvSpPr txBox="1"/>
            <p:nvPr/>
          </p:nvSpPr>
          <p:spPr>
            <a:xfrm>
              <a:off x="473879" y="1034609"/>
              <a:ext cx="47585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spc="15" dirty="0" err="1"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Speech_recognition</a:t>
              </a:r>
              <a:endParaRPr lang="en-IN" sz="40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1CE6D4-1804-108A-2FBC-1293CCFD4EA6}"/>
                </a:ext>
              </a:extLst>
            </p:cNvPr>
            <p:cNvSpPr txBox="1"/>
            <p:nvPr/>
          </p:nvSpPr>
          <p:spPr>
            <a:xfrm>
              <a:off x="473879" y="2111827"/>
              <a:ext cx="4063361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kumimoji="0" lang="en-US" altLang="en-US" sz="2400" b="1" i="0" u="none" strike="noStrike" cap="none" normalizeH="0" baseline="0" dirty="0" err="1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speech_recognition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library in</a:t>
              </a:r>
              <a:r>
                <a: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 is a versatile library for 	performing speech recognition tasks. It provides a simple and easy-to-use interface for recognizing speech from various sources such as audio files, microphone input, or online audio streams.</a:t>
              </a: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04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B7A575-5C43-60E6-1C59-63EC49BC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8" b="12118"/>
          <a:stretch/>
        </p:blipFill>
        <p:spPr>
          <a:xfrm>
            <a:off x="0" y="0"/>
            <a:ext cx="10191750" cy="4343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C30C1E-2FEE-455A-74D3-52D6A1BF76AC}"/>
              </a:ext>
            </a:extLst>
          </p:cNvPr>
          <p:cNvSpPr/>
          <p:nvPr/>
        </p:nvSpPr>
        <p:spPr>
          <a:xfrm>
            <a:off x="6778171" y="2336799"/>
            <a:ext cx="4746171" cy="4209143"/>
          </a:xfrm>
          <a:prstGeom prst="roundRect">
            <a:avLst>
              <a:gd name="adj" fmla="val 917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1916C-45E0-FF4A-D8F4-0BABFD038B3E}"/>
              </a:ext>
            </a:extLst>
          </p:cNvPr>
          <p:cNvSpPr txBox="1"/>
          <p:nvPr/>
        </p:nvSpPr>
        <p:spPr>
          <a:xfrm>
            <a:off x="421368" y="4769123"/>
            <a:ext cx="620485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spc="15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IN" sz="40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6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DD3A9-F1AB-880B-2BD3-2A2FE1758751}"/>
              </a:ext>
            </a:extLst>
          </p:cNvPr>
          <p:cNvSpPr txBox="1"/>
          <p:nvPr/>
        </p:nvSpPr>
        <p:spPr>
          <a:xfrm>
            <a:off x="7082063" y="2748091"/>
            <a:ext cx="4068019" cy="3190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Processor:</a:t>
            </a:r>
            <a:r>
              <a:rPr lang="en-IN" sz="1400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Any modern processor capable of running Python.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-IN" sz="1400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At least 1 GB of RAM, but more is recommended for better performance.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IN" sz="1400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few MBs of storage space for the program files and any temporary audio files.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 b="1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Microphone:</a:t>
            </a:r>
            <a:r>
              <a:rPr lang="en-IN" sz="1400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microphone is required for speech recognition functionality.</a:t>
            </a:r>
            <a:endParaRPr lang="en-IN" sz="14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b="1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Speakers or headphones:</a:t>
            </a:r>
            <a:r>
              <a:rPr lang="en-IN" sz="1400" spc="15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Speakers or headphones are required to hear the translated text's audio output</a:t>
            </a:r>
            <a:r>
              <a:rPr 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Montserrat" pitchFamily="2" charset="0"/>
              </a:rPr>
              <a:t>. </a:t>
            </a:r>
            <a:endParaRPr lang="en-IN" sz="1400" dirty="0">
              <a:solidFill>
                <a:schemeClr val="bg1">
                  <a:lumMod val="9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0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B34E56-34A4-390E-6260-EC2696985C6C}"/>
              </a:ext>
            </a:extLst>
          </p:cNvPr>
          <p:cNvSpPr/>
          <p:nvPr/>
        </p:nvSpPr>
        <p:spPr>
          <a:xfrm rot="16200000">
            <a:off x="7711251" y="-505649"/>
            <a:ext cx="3975100" cy="4986398"/>
          </a:xfrm>
          <a:custGeom>
            <a:avLst/>
            <a:gdLst>
              <a:gd name="connsiteX0" fmla="*/ 5041900 w 5041900"/>
              <a:gd name="connsiteY0" fmla="*/ 219774 h 6324600"/>
              <a:gd name="connsiteX1" fmla="*/ 5041900 w 5041900"/>
              <a:gd name="connsiteY1" fmla="*/ 6324600 h 6324600"/>
              <a:gd name="connsiteX2" fmla="*/ 1000757 w 5041900"/>
              <a:gd name="connsiteY2" fmla="*/ 6324600 h 6324600"/>
              <a:gd name="connsiteX3" fmla="*/ 861319 w 5041900"/>
              <a:gd name="connsiteY3" fmla="*/ 6171179 h 6324600"/>
              <a:gd name="connsiteX4" fmla="*/ 0 w 5041900"/>
              <a:gd name="connsiteY4" fmla="*/ 3771900 h 6324600"/>
              <a:gd name="connsiteX5" fmla="*/ 3771900 w 5041900"/>
              <a:gd name="connsiteY5" fmla="*/ 0 h 6324600"/>
              <a:gd name="connsiteX6" fmla="*/ 4893548 w 5041900"/>
              <a:gd name="connsiteY6" fmla="*/ 169577 h 6324600"/>
              <a:gd name="connsiteX7" fmla="*/ 5041900 w 5041900"/>
              <a:gd name="connsiteY7" fmla="*/ 219774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1900" h="6324600">
                <a:moveTo>
                  <a:pt x="5041900" y="219774"/>
                </a:moveTo>
                <a:lnTo>
                  <a:pt x="5041900" y="6324600"/>
                </a:lnTo>
                <a:lnTo>
                  <a:pt x="1000757" y="6324600"/>
                </a:lnTo>
                <a:lnTo>
                  <a:pt x="861319" y="6171179"/>
                </a:lnTo>
                <a:cubicBezTo>
                  <a:pt x="323235" y="5519172"/>
                  <a:pt x="0" y="4683284"/>
                  <a:pt x="0" y="3771900"/>
                </a:cubicBezTo>
                <a:cubicBezTo>
                  <a:pt x="0" y="1688737"/>
                  <a:pt x="1688737" y="0"/>
                  <a:pt x="3771900" y="0"/>
                </a:cubicBezTo>
                <a:cubicBezTo>
                  <a:pt x="4162493" y="0"/>
                  <a:pt x="4539220" y="59370"/>
                  <a:pt x="4893548" y="169577"/>
                </a:cubicBezTo>
                <a:lnTo>
                  <a:pt x="5041900" y="21977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pic>
        <p:nvPicPr>
          <p:cNvPr id="21" name="Picture 20" descr="A globe with flags on top of it&#10;&#10;Description automatically generated">
            <a:extLst>
              <a:ext uri="{FF2B5EF4-FFF2-40B4-BE49-F238E27FC236}">
                <a16:creationId xmlns:a16="http://schemas.microsoft.com/office/drawing/2014/main" id="{9EF8F8C2-1E29-6706-6FEA-3E9C1735B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964" y="1204686"/>
            <a:ext cx="5105400" cy="5105400"/>
          </a:xfrm>
          <a:prstGeom prst="roundRect">
            <a:avLst>
              <a:gd name="adj" fmla="val 10697"/>
            </a:avLst>
          </a:prstGeom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F8B6AE-A29A-E4F5-06C1-7801B50C2BCB}"/>
              </a:ext>
            </a:extLst>
          </p:cNvPr>
          <p:cNvGrpSpPr/>
          <p:nvPr/>
        </p:nvGrpSpPr>
        <p:grpSpPr>
          <a:xfrm>
            <a:off x="643064" y="1451857"/>
            <a:ext cx="4611109" cy="4221989"/>
            <a:chOff x="802720" y="1620489"/>
            <a:chExt cx="4611109" cy="42219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2127D3-CC51-F725-33A9-DD98456FA821}"/>
                </a:ext>
              </a:extLst>
            </p:cNvPr>
            <p:cNvSpPr txBox="1"/>
            <p:nvPr/>
          </p:nvSpPr>
          <p:spPr>
            <a:xfrm>
              <a:off x="802720" y="1620489"/>
              <a:ext cx="453542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spc="15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Software Requirements</a:t>
              </a:r>
              <a:endParaRPr lang="en-IN" sz="4400" b="1" dirty="0">
                <a:solidFill>
                  <a:schemeClr val="accent2"/>
                </a:solidFill>
                <a:latin typeface="Montserrat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FE6B2E-2889-2351-8385-764669E48233}"/>
                </a:ext>
              </a:extLst>
            </p:cNvPr>
            <p:cNvSpPr txBox="1"/>
            <p:nvPr/>
          </p:nvSpPr>
          <p:spPr>
            <a:xfrm>
              <a:off x="802720" y="2205264"/>
              <a:ext cx="4611109" cy="3637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spcAft>
                  <a:spcPts val="1000"/>
                </a:spcAft>
                <a:buSzPts val="1000"/>
                <a:buFont typeface="Wingdings" panose="05000000000000000000" pitchFamily="2" charset="2"/>
                <a:buChar char="Ø"/>
                <a:tabLst>
                  <a:tab pos="457200" algn="l"/>
                </a:tabLst>
              </a:pPr>
              <a:r>
                <a:rPr lang="en-IN" sz="1800" b="1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Operating System: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Windows, macOS, or Linux with Python installed.</a:t>
              </a:r>
              <a:endParaRPr lang="en-IN" sz="1800" dirty="0">
                <a:solidFill>
                  <a:srgbClr val="5F636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lnSpc>
                  <a:spcPct val="150000"/>
                </a:lnSpc>
                <a:spcAft>
                  <a:spcPts val="1000"/>
                </a:spcAft>
                <a:buSzPts val="1000"/>
                <a:buFont typeface="Wingdings" panose="05000000000000000000" pitchFamily="2" charset="2"/>
                <a:buChar char="Ø"/>
                <a:tabLst>
                  <a:tab pos="457200" algn="l"/>
                </a:tabLst>
              </a:pPr>
              <a:r>
                <a:rPr lang="en-IN" sz="1800" b="1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Python Version: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Python 3.6 or later is recommended.</a:t>
              </a:r>
              <a:endParaRPr lang="en-IN" sz="1800" dirty="0">
                <a:solidFill>
                  <a:srgbClr val="5F636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IN" sz="1800" b="1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Third-Party Libraries: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 The required third-party libraries (</a:t>
              </a:r>
              <a:r>
                <a:rPr lang="en-IN" sz="1800" spc="15" dirty="0" err="1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googletrans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, </a:t>
              </a:r>
              <a:r>
                <a:rPr lang="en-IN" sz="1800" spc="15" dirty="0" err="1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gtts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, </a:t>
              </a:r>
              <a:r>
                <a:rPr lang="en-IN" sz="1800" spc="15" dirty="0" err="1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speech_recognition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) can be installed using the Python package manager </a:t>
              </a:r>
              <a:r>
                <a:rPr lang="en-IN" sz="1800" spc="15" dirty="0">
                  <a:solidFill>
                    <a:srgbClr val="5F6368"/>
                  </a:solidFill>
                  <a:effectLst/>
                  <a:latin typeface="Courier New" panose="02070309020205020404" pitchFamily="49" charset="0"/>
                  <a:ea typeface="Times New Roman" panose="02020603050405020304" pitchFamily="18" charset="0"/>
                </a:rPr>
                <a:t>pip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66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EED67-C142-5808-A8BF-79465A0D2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1848BF8-9B51-267C-0D2C-A5398F2CA1F5}"/>
              </a:ext>
            </a:extLst>
          </p:cNvPr>
          <p:cNvSpPr/>
          <p:nvPr/>
        </p:nvSpPr>
        <p:spPr>
          <a:xfrm flipV="1">
            <a:off x="0" y="-1"/>
            <a:ext cx="10543592" cy="2696547"/>
          </a:xfrm>
          <a:prstGeom prst="round2Same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9686C-EA91-728D-AE96-CAFC9E7C1F25}"/>
              </a:ext>
            </a:extLst>
          </p:cNvPr>
          <p:cNvSpPr txBox="1"/>
          <p:nvPr/>
        </p:nvSpPr>
        <p:spPr>
          <a:xfrm>
            <a:off x="736600" y="977612"/>
            <a:ext cx="414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rPr>
              <a:t>SOURCE CODE </a:t>
            </a:r>
          </a:p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rPr>
              <a:t>OUTPUT !</a:t>
            </a:r>
            <a:endParaRPr lang="en-IN" sz="3200" b="1" dirty="0">
              <a:solidFill>
                <a:schemeClr val="bg1"/>
              </a:solidFill>
              <a:highlight>
                <a:srgbClr val="000000"/>
              </a:highlight>
              <a:latin typeface="Montserrat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54CF0-C6B0-2D1E-32D4-F528D322D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79" y="2265271"/>
            <a:ext cx="3803564" cy="4466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38A4E-7FA5-4F8A-553C-06200820C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259" y="2294005"/>
            <a:ext cx="4437520" cy="44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0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ranslation day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69BE"/>
      </a:accent1>
      <a:accent2>
        <a:srgbClr val="FF9901"/>
      </a:accent2>
      <a:accent3>
        <a:srgbClr val="BBBC8E"/>
      </a:accent3>
      <a:accent4>
        <a:srgbClr val="53ADAD"/>
      </a:accent4>
      <a:accent5>
        <a:srgbClr val="BA76B7"/>
      </a:accent5>
      <a:accent6>
        <a:srgbClr val="A74D83"/>
      </a:accent6>
      <a:hlink>
        <a:srgbClr val="51804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355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Mongolian Baiti</vt:lpstr>
      <vt:lpstr>Montserrat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SlideEgg</dc:creator>
  <cp:lastModifiedBy>Doondi k</cp:lastModifiedBy>
  <cp:revision>10</cp:revision>
  <dcterms:created xsi:type="dcterms:W3CDTF">2023-08-25T09:23:51Z</dcterms:created>
  <dcterms:modified xsi:type="dcterms:W3CDTF">2024-02-21T06:08:25Z</dcterms:modified>
</cp:coreProperties>
</file>